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7"/>
  </p:notesMasterIdLst>
  <p:sldIdLst>
    <p:sldId id="256" r:id="rId2"/>
    <p:sldId id="306" r:id="rId3"/>
    <p:sldId id="257" r:id="rId4"/>
    <p:sldId id="305" r:id="rId5"/>
    <p:sldId id="262" r:id="rId6"/>
    <p:sldId id="264" r:id="rId7"/>
    <p:sldId id="263" r:id="rId8"/>
    <p:sldId id="273" r:id="rId9"/>
    <p:sldId id="274" r:id="rId10"/>
    <p:sldId id="307" r:id="rId11"/>
    <p:sldId id="308" r:id="rId12"/>
    <p:sldId id="310" r:id="rId13"/>
    <p:sldId id="309" r:id="rId14"/>
    <p:sldId id="275" r:id="rId15"/>
    <p:sldId id="259"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Montserrat" panose="020B0604020202020204" charset="0"/>
      <p:regular r:id="rId22"/>
      <p:bold r:id="rId23"/>
      <p:italic r:id="rId24"/>
      <p:boldItalic r:id="rId25"/>
    </p:embeddedFont>
    <p:embeddedFont>
      <p:font typeface="Montserrat ExtraBold" panose="020B0604020202020204" charset="0"/>
      <p:bold r:id="rId26"/>
      <p:boldItalic r:id="rId27"/>
    </p:embeddedFont>
    <p:embeddedFont>
      <p:font typeface="Montserrat ExtraLight"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D09799-3726-4299-9779-DE9176132F91}">
  <a:tblStyle styleId="{6CD09799-3726-4299-9779-DE9176132F9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9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jpg>
</file>

<file path=ppt/media/image12.jp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7f9262ee2f_0_26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7f9262ee2f_0_26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0766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9301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9302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945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7f9262ee2f_0_26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7f9262ee2f_0_26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899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881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7f9262ee2f_0_26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7f9262ee2f_0_26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42900" algn="ctr">
              <a:spcBef>
                <a:spcPts val="1600"/>
              </a:spcBef>
              <a:spcAft>
                <a:spcPts val="0"/>
              </a:spcAft>
              <a:buClr>
                <a:schemeClr val="accent1"/>
              </a:buClr>
              <a:buSzPts val="1800"/>
              <a:buChar char="○"/>
              <a:defRPr sz="1800">
                <a:solidFill>
                  <a:schemeClr val="accent1"/>
                </a:solidFill>
              </a:defRPr>
            </a:lvl2pPr>
            <a:lvl3pPr marL="1371600" lvl="2" indent="-342900" algn="ctr">
              <a:spcBef>
                <a:spcPts val="1600"/>
              </a:spcBef>
              <a:spcAft>
                <a:spcPts val="0"/>
              </a:spcAft>
              <a:buClr>
                <a:schemeClr val="accent1"/>
              </a:buClr>
              <a:buSzPts val="1800"/>
              <a:buChar char="■"/>
              <a:defRPr sz="1800">
                <a:solidFill>
                  <a:schemeClr val="accent1"/>
                </a:solidFill>
              </a:defRPr>
            </a:lvl3pPr>
            <a:lvl4pPr marL="1828800" lvl="3" indent="-342900" algn="ctr">
              <a:spcBef>
                <a:spcPts val="1600"/>
              </a:spcBef>
              <a:spcAft>
                <a:spcPts val="0"/>
              </a:spcAft>
              <a:buClr>
                <a:schemeClr val="accent1"/>
              </a:buClr>
              <a:buSzPts val="1800"/>
              <a:buChar char="●"/>
              <a:defRPr sz="1800">
                <a:solidFill>
                  <a:schemeClr val="accent1"/>
                </a:solidFill>
              </a:defRPr>
            </a:lvl4pPr>
            <a:lvl5pPr marL="2286000" lvl="4" indent="-342900" algn="ctr">
              <a:spcBef>
                <a:spcPts val="1600"/>
              </a:spcBef>
              <a:spcAft>
                <a:spcPts val="0"/>
              </a:spcAft>
              <a:buClr>
                <a:schemeClr val="accent1"/>
              </a:buClr>
              <a:buSzPts val="1800"/>
              <a:buChar char="○"/>
              <a:defRPr sz="1800">
                <a:solidFill>
                  <a:schemeClr val="accent1"/>
                </a:solidFill>
              </a:defRPr>
            </a:lvl5pPr>
            <a:lvl6pPr marL="2743200" lvl="5" indent="-342900" algn="ctr">
              <a:spcBef>
                <a:spcPts val="1600"/>
              </a:spcBef>
              <a:spcAft>
                <a:spcPts val="0"/>
              </a:spcAft>
              <a:buClr>
                <a:schemeClr val="accent1"/>
              </a:buClr>
              <a:buSzPts val="1800"/>
              <a:buChar char="■"/>
              <a:defRPr sz="1800">
                <a:solidFill>
                  <a:schemeClr val="accent1"/>
                </a:solidFill>
              </a:defRPr>
            </a:lvl6pPr>
            <a:lvl7pPr marL="3200400" lvl="6" indent="-342900" algn="ctr">
              <a:spcBef>
                <a:spcPts val="1600"/>
              </a:spcBef>
              <a:spcAft>
                <a:spcPts val="0"/>
              </a:spcAft>
              <a:buClr>
                <a:schemeClr val="accent1"/>
              </a:buClr>
              <a:buSzPts val="1800"/>
              <a:buChar char="●"/>
              <a:defRPr sz="1800">
                <a:solidFill>
                  <a:schemeClr val="accent1"/>
                </a:solidFill>
              </a:defRPr>
            </a:lvl7pPr>
            <a:lvl8pPr marL="3657600" lvl="7" indent="-342900" algn="ctr">
              <a:spcBef>
                <a:spcPts val="1600"/>
              </a:spcBef>
              <a:spcAft>
                <a:spcPts val="0"/>
              </a:spcAft>
              <a:buClr>
                <a:schemeClr val="accent1"/>
              </a:buClr>
              <a:buSzPts val="1800"/>
              <a:buChar char="○"/>
              <a:defRPr sz="1800">
                <a:solidFill>
                  <a:schemeClr val="accent1"/>
                </a:solidFill>
              </a:defRPr>
            </a:lvl8pPr>
            <a:lvl9pPr marL="4114800" lvl="8" indent="-342900" algn="ctr">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7" r:id="rId4"/>
    <p:sldLayoutId id="2147483658" r:id="rId5"/>
    <p:sldLayoutId id="2147483659" r:id="rId6"/>
    <p:sldLayoutId id="2147483661" r:id="rId7"/>
    <p:sldLayoutId id="2147483663" r:id="rId8"/>
    <p:sldLayoutId id="2147483664"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1660393" y="1710475"/>
            <a:ext cx="5674356"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t>IoT Based Water Level and Water Quality Monitoring System for Water Tanks</a:t>
            </a:r>
          </a:p>
        </p:txBody>
      </p:sp>
      <p:sp>
        <p:nvSpPr>
          <p:cNvPr id="163" name="Google Shape;163;p38"/>
          <p:cNvSpPr txBox="1">
            <a:spLocks noGrp="1"/>
          </p:cNvSpPr>
          <p:nvPr>
            <p:ph type="subTitle" idx="1"/>
          </p:nvPr>
        </p:nvSpPr>
        <p:spPr>
          <a:xfrm>
            <a:off x="1969771" y="3467812"/>
            <a:ext cx="50556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Perera H.A.K.D		20543912</a:t>
            </a:r>
          </a:p>
          <a:p>
            <a:pPr marL="0" lvl="0" indent="0" algn="ctr" rtl="0">
              <a:spcBef>
                <a:spcPts val="0"/>
              </a:spcBef>
              <a:spcAft>
                <a:spcPts val="0"/>
              </a:spcAft>
              <a:buNone/>
            </a:pPr>
            <a:r>
              <a:rPr lang="en-US" dirty="0" err="1"/>
              <a:t>Kasthuriarachchi</a:t>
            </a:r>
            <a:r>
              <a:rPr lang="en-US" dirty="0"/>
              <a:t> S.D.	20543873</a:t>
            </a:r>
          </a:p>
          <a:p>
            <a:pPr marL="0" lvl="0" indent="0" algn="ctr" rtl="0">
              <a:spcBef>
                <a:spcPts val="0"/>
              </a:spcBef>
              <a:spcAft>
                <a:spcPts val="0"/>
              </a:spcAft>
              <a:buNone/>
            </a:pPr>
            <a:endParaRPr lang="en-US" dirty="0"/>
          </a:p>
          <a:p>
            <a:pPr marL="0" lvl="0" indent="0" algn="ctr" rtl="0">
              <a:spcBef>
                <a:spcPts val="0"/>
              </a:spcBef>
              <a:spcAft>
                <a:spcPts val="0"/>
              </a:spcAft>
              <a:buNone/>
            </a:pPr>
            <a:endParaRPr lang="en-US" dirty="0"/>
          </a:p>
        </p:txBody>
      </p:sp>
      <p:sp>
        <p:nvSpPr>
          <p:cNvPr id="164" name="Google Shape;164;p38"/>
          <p:cNvSpPr txBox="1">
            <a:spLocks noGrp="1"/>
          </p:cNvSpPr>
          <p:nvPr>
            <p:ph type="ctrTitle"/>
          </p:nvPr>
        </p:nvSpPr>
        <p:spPr>
          <a:xfrm>
            <a:off x="2662335" y="2855760"/>
            <a:ext cx="3819329"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sz="1400" b="0" dirty="0">
                <a:latin typeface="Montserrat ExtraLight"/>
                <a:ea typeface="Montserrat ExtraLight"/>
                <a:cs typeface="Montserrat ExtraLight"/>
                <a:sym typeface="Montserrat ExtraLight"/>
              </a:rPr>
              <a:t>Project ID: CTP/2021/07</a:t>
            </a:r>
            <a:br>
              <a:rPr lang="en-US" sz="1400" b="0" dirty="0">
                <a:latin typeface="Montserrat ExtraLight"/>
                <a:ea typeface="Montserrat ExtraLight"/>
                <a:cs typeface="Montserrat ExtraLight"/>
                <a:sym typeface="Montserrat ExtraLight"/>
              </a:rPr>
            </a:br>
            <a:br>
              <a:rPr lang="en-US" sz="1400" b="0" dirty="0">
                <a:latin typeface="Montserrat ExtraLight"/>
                <a:ea typeface="Montserrat ExtraLight"/>
                <a:cs typeface="Montserrat ExtraLight"/>
                <a:sym typeface="Montserrat ExtraLight"/>
              </a:rPr>
            </a:br>
            <a:r>
              <a:rPr lang="en-US" sz="1400" b="0" dirty="0">
                <a:latin typeface="Montserrat ExtraLight"/>
                <a:ea typeface="Montserrat ExtraLight"/>
                <a:cs typeface="Montserrat ExtraLight"/>
                <a:sym typeface="Montserrat ExtraLight"/>
              </a:rPr>
              <a:t>Supervised by Dr. Anuradha Jayakody</a:t>
            </a:r>
          </a:p>
        </p:txBody>
      </p:sp>
      <p:cxnSp>
        <p:nvCxnSpPr>
          <p:cNvPr id="165" name="Google Shape;165;p38"/>
          <p:cNvCxnSpPr/>
          <p:nvPr/>
        </p:nvCxnSpPr>
        <p:spPr>
          <a:xfrm>
            <a:off x="3116071" y="247605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pic>
        <p:nvPicPr>
          <p:cNvPr id="3" name="Picture 2">
            <a:extLst>
              <a:ext uri="{FF2B5EF4-FFF2-40B4-BE49-F238E27FC236}">
                <a16:creationId xmlns:a16="http://schemas.microsoft.com/office/drawing/2014/main" id="{4AF0BA65-E23C-478C-8056-4C153CC79FA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600200" y="217170"/>
            <a:ext cx="5943600" cy="4206240"/>
          </a:xfrm>
          <a:prstGeom prst="rect">
            <a:avLst/>
          </a:prstGeom>
        </p:spPr>
      </p:pic>
      <p:sp>
        <p:nvSpPr>
          <p:cNvPr id="5" name="TextBox 4">
            <a:extLst>
              <a:ext uri="{FF2B5EF4-FFF2-40B4-BE49-F238E27FC236}">
                <a16:creationId xmlns:a16="http://schemas.microsoft.com/office/drawing/2014/main" id="{B72527AA-20B5-471F-9B0E-507A858ACF0A}"/>
              </a:ext>
            </a:extLst>
          </p:cNvPr>
          <p:cNvSpPr txBox="1"/>
          <p:nvPr/>
        </p:nvSpPr>
        <p:spPr>
          <a:xfrm>
            <a:off x="2057400" y="4618553"/>
            <a:ext cx="5029200" cy="307777"/>
          </a:xfrm>
          <a:prstGeom prst="rect">
            <a:avLst/>
          </a:prstGeom>
          <a:noFill/>
        </p:spPr>
        <p:txBody>
          <a:bodyPr wrap="square">
            <a:spAutoFit/>
          </a:bodyPr>
          <a:lstStyle/>
          <a:p>
            <a:r>
              <a:rPr lang="en-GB" sz="1400" dirty="0">
                <a:solidFill>
                  <a:schemeClr val="bg1"/>
                </a:solidFill>
                <a:effectLst/>
                <a:latin typeface="Times New Roman" panose="02020603050405020304" pitchFamily="18" charset="0"/>
                <a:ea typeface="Calibri" panose="020F0502020204030204" pitchFamily="34" charset="0"/>
              </a:rPr>
              <a:t>Water level and quality measurement system Accessibility diagram</a:t>
            </a:r>
            <a:endParaRPr lang="en-US" dirty="0">
              <a:solidFill>
                <a:schemeClr val="bg1"/>
              </a:solidFill>
            </a:endParaRPr>
          </a:p>
        </p:txBody>
      </p:sp>
    </p:spTree>
    <p:extLst>
      <p:ext uri="{BB962C8B-B14F-4D97-AF65-F5344CB8AC3E}">
        <p14:creationId xmlns:p14="http://schemas.microsoft.com/office/powerpoint/2010/main" val="3336873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pic>
        <p:nvPicPr>
          <p:cNvPr id="12" name="Picture 11">
            <a:extLst>
              <a:ext uri="{FF2B5EF4-FFF2-40B4-BE49-F238E27FC236}">
                <a16:creationId xmlns:a16="http://schemas.microsoft.com/office/drawing/2014/main" id="{C6A80B41-0788-4BDF-8548-84D895285D3B}"/>
              </a:ext>
            </a:extLst>
          </p:cNvPr>
          <p:cNvPicPr/>
          <p:nvPr/>
        </p:nvPicPr>
        <p:blipFill>
          <a:blip r:embed="rId3">
            <a:extLst>
              <a:ext uri="{28A0092B-C50C-407E-A947-70E740481C1C}">
                <a14:useLocalDpi xmlns:a14="http://schemas.microsoft.com/office/drawing/2010/main" val="0"/>
              </a:ext>
            </a:extLst>
          </a:blip>
          <a:stretch>
            <a:fillRect/>
          </a:stretch>
        </p:blipFill>
        <p:spPr>
          <a:xfrm>
            <a:off x="273367" y="1317307"/>
            <a:ext cx="6310313" cy="3666173"/>
          </a:xfrm>
          <a:prstGeom prst="rect">
            <a:avLst/>
          </a:prstGeom>
        </p:spPr>
      </p:pic>
      <p:sp>
        <p:nvSpPr>
          <p:cNvPr id="13" name="TextBox 12">
            <a:extLst>
              <a:ext uri="{FF2B5EF4-FFF2-40B4-BE49-F238E27FC236}">
                <a16:creationId xmlns:a16="http://schemas.microsoft.com/office/drawing/2014/main" id="{8E0C6BF4-4FA3-434F-8DF6-2C8185C7DF31}"/>
              </a:ext>
            </a:extLst>
          </p:cNvPr>
          <p:cNvSpPr txBox="1"/>
          <p:nvPr/>
        </p:nvSpPr>
        <p:spPr>
          <a:xfrm>
            <a:off x="6697980" y="4018062"/>
            <a:ext cx="1874520" cy="738664"/>
          </a:xfrm>
          <a:prstGeom prst="rect">
            <a:avLst/>
          </a:prstGeom>
          <a:noFill/>
        </p:spPr>
        <p:txBody>
          <a:bodyPr wrap="square">
            <a:spAutoFit/>
          </a:bodyPr>
          <a:lstStyle/>
          <a:p>
            <a:r>
              <a:rPr lang="en-GB" sz="1400" dirty="0">
                <a:solidFill>
                  <a:schemeClr val="bg1"/>
                </a:solidFill>
                <a:effectLst/>
                <a:latin typeface="Times New Roman" panose="02020603050405020304" pitchFamily="18" charset="0"/>
                <a:ea typeface="Calibri" panose="020F0502020204030204" pitchFamily="34" charset="0"/>
              </a:rPr>
              <a:t>Circuit Diagram of Water Quality Measuring Component</a:t>
            </a:r>
            <a:endParaRPr lang="en-US" dirty="0">
              <a:solidFill>
                <a:schemeClr val="bg1"/>
              </a:solidFill>
            </a:endParaRPr>
          </a:p>
        </p:txBody>
      </p:sp>
      <p:cxnSp>
        <p:nvCxnSpPr>
          <p:cNvPr id="14" name="Google Shape;1980;p55">
            <a:extLst>
              <a:ext uri="{FF2B5EF4-FFF2-40B4-BE49-F238E27FC236}">
                <a16:creationId xmlns:a16="http://schemas.microsoft.com/office/drawing/2014/main" id="{5B01CAD0-FB2B-4E39-A8D1-643A81D02A0D}"/>
              </a:ext>
            </a:extLst>
          </p:cNvPr>
          <p:cNvCxnSpPr>
            <a:cxnSpLocks/>
          </p:cNvCxnSpPr>
          <p:nvPr/>
        </p:nvCxnSpPr>
        <p:spPr>
          <a:xfrm>
            <a:off x="1026200" y="414022"/>
            <a:ext cx="332863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8" name="TextBox 17">
            <a:extLst>
              <a:ext uri="{FF2B5EF4-FFF2-40B4-BE49-F238E27FC236}">
                <a16:creationId xmlns:a16="http://schemas.microsoft.com/office/drawing/2014/main" id="{BA94E6FF-B874-437C-AF77-B0CBD2C560AC}"/>
              </a:ext>
            </a:extLst>
          </p:cNvPr>
          <p:cNvSpPr txBox="1"/>
          <p:nvPr/>
        </p:nvSpPr>
        <p:spPr>
          <a:xfrm>
            <a:off x="946190" y="512118"/>
            <a:ext cx="4572000" cy="461665"/>
          </a:xfrm>
          <a:prstGeom prst="rect">
            <a:avLst/>
          </a:prstGeom>
          <a:noFill/>
        </p:spPr>
        <p:txBody>
          <a:bodyPr wrap="square">
            <a:spAutoFit/>
          </a:bodyPr>
          <a:lstStyle/>
          <a:p>
            <a:r>
              <a:rPr lang="en" sz="2400" dirty="0">
                <a:solidFill>
                  <a:srgbClr val="FFAB40"/>
                </a:solidFill>
                <a:latin typeface="Montserrat ExtraBold"/>
                <a:sym typeface="Montserrat ExtraBold"/>
              </a:rPr>
              <a:t>CURCUIT DIAGRAMS</a:t>
            </a:r>
            <a:endParaRPr lang="en-US" dirty="0"/>
          </a:p>
        </p:txBody>
      </p:sp>
    </p:spTree>
    <p:extLst>
      <p:ext uri="{BB962C8B-B14F-4D97-AF65-F5344CB8AC3E}">
        <p14:creationId xmlns:p14="http://schemas.microsoft.com/office/powerpoint/2010/main" val="3427069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3" name="TextBox 12">
            <a:extLst>
              <a:ext uri="{FF2B5EF4-FFF2-40B4-BE49-F238E27FC236}">
                <a16:creationId xmlns:a16="http://schemas.microsoft.com/office/drawing/2014/main" id="{8E0C6BF4-4FA3-434F-8DF6-2C8185C7DF31}"/>
              </a:ext>
            </a:extLst>
          </p:cNvPr>
          <p:cNvSpPr txBox="1"/>
          <p:nvPr/>
        </p:nvSpPr>
        <p:spPr>
          <a:xfrm>
            <a:off x="6697980" y="4018062"/>
            <a:ext cx="2217420" cy="738664"/>
          </a:xfrm>
          <a:prstGeom prst="rect">
            <a:avLst/>
          </a:prstGeom>
          <a:noFill/>
        </p:spPr>
        <p:txBody>
          <a:bodyPr wrap="square">
            <a:spAutoFit/>
          </a:bodyPr>
          <a:lstStyle/>
          <a:p>
            <a:r>
              <a:rPr lang="en-US" dirty="0">
                <a:solidFill>
                  <a:schemeClr val="bg1"/>
                </a:solidFill>
              </a:rPr>
              <a:t>Circuit Diagram of Water Level Measuring Component</a:t>
            </a:r>
          </a:p>
        </p:txBody>
      </p:sp>
      <p:cxnSp>
        <p:nvCxnSpPr>
          <p:cNvPr id="14" name="Google Shape;1980;p55">
            <a:extLst>
              <a:ext uri="{FF2B5EF4-FFF2-40B4-BE49-F238E27FC236}">
                <a16:creationId xmlns:a16="http://schemas.microsoft.com/office/drawing/2014/main" id="{5B01CAD0-FB2B-4E39-A8D1-643A81D02A0D}"/>
              </a:ext>
            </a:extLst>
          </p:cNvPr>
          <p:cNvCxnSpPr>
            <a:cxnSpLocks/>
          </p:cNvCxnSpPr>
          <p:nvPr/>
        </p:nvCxnSpPr>
        <p:spPr>
          <a:xfrm>
            <a:off x="1026200" y="414022"/>
            <a:ext cx="332863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8" name="TextBox 17">
            <a:extLst>
              <a:ext uri="{FF2B5EF4-FFF2-40B4-BE49-F238E27FC236}">
                <a16:creationId xmlns:a16="http://schemas.microsoft.com/office/drawing/2014/main" id="{BA94E6FF-B874-437C-AF77-B0CBD2C560AC}"/>
              </a:ext>
            </a:extLst>
          </p:cNvPr>
          <p:cNvSpPr txBox="1"/>
          <p:nvPr/>
        </p:nvSpPr>
        <p:spPr>
          <a:xfrm>
            <a:off x="946190" y="512118"/>
            <a:ext cx="4572000" cy="461665"/>
          </a:xfrm>
          <a:prstGeom prst="rect">
            <a:avLst/>
          </a:prstGeom>
          <a:noFill/>
        </p:spPr>
        <p:txBody>
          <a:bodyPr wrap="square">
            <a:spAutoFit/>
          </a:bodyPr>
          <a:lstStyle/>
          <a:p>
            <a:r>
              <a:rPr lang="en" sz="2400" dirty="0">
                <a:solidFill>
                  <a:srgbClr val="FFAB40"/>
                </a:solidFill>
                <a:latin typeface="Montserrat ExtraBold"/>
                <a:sym typeface="Montserrat ExtraBold"/>
              </a:rPr>
              <a:t>CURCUIT DIAGRAMS</a:t>
            </a:r>
            <a:endParaRPr lang="en-US" dirty="0"/>
          </a:p>
        </p:txBody>
      </p:sp>
      <p:pic>
        <p:nvPicPr>
          <p:cNvPr id="6" name="Picture 5">
            <a:extLst>
              <a:ext uri="{FF2B5EF4-FFF2-40B4-BE49-F238E27FC236}">
                <a16:creationId xmlns:a16="http://schemas.microsoft.com/office/drawing/2014/main" id="{05B9FBD6-A408-42F3-AF4B-9B21256F68C5}"/>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99150" y="1071878"/>
            <a:ext cx="5993090" cy="3905250"/>
          </a:xfrm>
          <a:prstGeom prst="rect">
            <a:avLst/>
          </a:prstGeom>
        </p:spPr>
      </p:pic>
    </p:spTree>
    <p:extLst>
      <p:ext uri="{BB962C8B-B14F-4D97-AF65-F5344CB8AC3E}">
        <p14:creationId xmlns:p14="http://schemas.microsoft.com/office/powerpoint/2010/main" val="530196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5"/>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GANTT Chart</a:t>
            </a:r>
            <a:endParaRPr dirty="0"/>
          </a:p>
        </p:txBody>
      </p:sp>
      <p:cxnSp>
        <p:nvCxnSpPr>
          <p:cNvPr id="1980" name="Google Shape;1980;p5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aphicFrame>
        <p:nvGraphicFramePr>
          <p:cNvPr id="4" name="Table 3">
            <a:extLst>
              <a:ext uri="{FF2B5EF4-FFF2-40B4-BE49-F238E27FC236}">
                <a16:creationId xmlns:a16="http://schemas.microsoft.com/office/drawing/2014/main" id="{AA6B7736-6F8B-4332-AEAF-3FC06DECEE17}"/>
              </a:ext>
            </a:extLst>
          </p:cNvPr>
          <p:cNvGraphicFramePr>
            <a:graphicFrameLocks noGrp="1"/>
          </p:cNvGraphicFramePr>
          <p:nvPr/>
        </p:nvGraphicFramePr>
        <p:xfrm>
          <a:off x="938500" y="1824354"/>
          <a:ext cx="7611141" cy="3079114"/>
        </p:xfrm>
        <a:graphic>
          <a:graphicData uri="http://schemas.openxmlformats.org/drawingml/2006/table">
            <a:tbl>
              <a:tblPr/>
              <a:tblGrid>
                <a:gridCol w="3424437">
                  <a:extLst>
                    <a:ext uri="{9D8B030D-6E8A-4147-A177-3AD203B41FA5}">
                      <a16:colId xmlns:a16="http://schemas.microsoft.com/office/drawing/2014/main" val="2233676755"/>
                    </a:ext>
                  </a:extLst>
                </a:gridCol>
                <a:gridCol w="261669">
                  <a:extLst>
                    <a:ext uri="{9D8B030D-6E8A-4147-A177-3AD203B41FA5}">
                      <a16:colId xmlns:a16="http://schemas.microsoft.com/office/drawing/2014/main" val="637346646"/>
                    </a:ext>
                  </a:extLst>
                </a:gridCol>
                <a:gridCol w="261669">
                  <a:extLst>
                    <a:ext uri="{9D8B030D-6E8A-4147-A177-3AD203B41FA5}">
                      <a16:colId xmlns:a16="http://schemas.microsoft.com/office/drawing/2014/main" val="2316072114"/>
                    </a:ext>
                  </a:extLst>
                </a:gridCol>
                <a:gridCol w="261669">
                  <a:extLst>
                    <a:ext uri="{9D8B030D-6E8A-4147-A177-3AD203B41FA5}">
                      <a16:colId xmlns:a16="http://schemas.microsoft.com/office/drawing/2014/main" val="151095968"/>
                    </a:ext>
                  </a:extLst>
                </a:gridCol>
                <a:gridCol w="261669">
                  <a:extLst>
                    <a:ext uri="{9D8B030D-6E8A-4147-A177-3AD203B41FA5}">
                      <a16:colId xmlns:a16="http://schemas.microsoft.com/office/drawing/2014/main" val="3473747607"/>
                    </a:ext>
                  </a:extLst>
                </a:gridCol>
                <a:gridCol w="261669">
                  <a:extLst>
                    <a:ext uri="{9D8B030D-6E8A-4147-A177-3AD203B41FA5}">
                      <a16:colId xmlns:a16="http://schemas.microsoft.com/office/drawing/2014/main" val="1765913687"/>
                    </a:ext>
                  </a:extLst>
                </a:gridCol>
                <a:gridCol w="261669">
                  <a:extLst>
                    <a:ext uri="{9D8B030D-6E8A-4147-A177-3AD203B41FA5}">
                      <a16:colId xmlns:a16="http://schemas.microsoft.com/office/drawing/2014/main" val="3147525695"/>
                    </a:ext>
                  </a:extLst>
                </a:gridCol>
                <a:gridCol w="261669">
                  <a:extLst>
                    <a:ext uri="{9D8B030D-6E8A-4147-A177-3AD203B41FA5}">
                      <a16:colId xmlns:a16="http://schemas.microsoft.com/office/drawing/2014/main" val="2330159594"/>
                    </a:ext>
                  </a:extLst>
                </a:gridCol>
                <a:gridCol w="261669">
                  <a:extLst>
                    <a:ext uri="{9D8B030D-6E8A-4147-A177-3AD203B41FA5}">
                      <a16:colId xmlns:a16="http://schemas.microsoft.com/office/drawing/2014/main" val="3931230319"/>
                    </a:ext>
                  </a:extLst>
                </a:gridCol>
                <a:gridCol w="261669">
                  <a:extLst>
                    <a:ext uri="{9D8B030D-6E8A-4147-A177-3AD203B41FA5}">
                      <a16:colId xmlns:a16="http://schemas.microsoft.com/office/drawing/2014/main" val="3246516195"/>
                    </a:ext>
                  </a:extLst>
                </a:gridCol>
                <a:gridCol w="261669">
                  <a:extLst>
                    <a:ext uri="{9D8B030D-6E8A-4147-A177-3AD203B41FA5}">
                      <a16:colId xmlns:a16="http://schemas.microsoft.com/office/drawing/2014/main" val="1567800918"/>
                    </a:ext>
                  </a:extLst>
                </a:gridCol>
                <a:gridCol w="261669">
                  <a:extLst>
                    <a:ext uri="{9D8B030D-6E8A-4147-A177-3AD203B41FA5}">
                      <a16:colId xmlns:a16="http://schemas.microsoft.com/office/drawing/2014/main" val="3743981334"/>
                    </a:ext>
                  </a:extLst>
                </a:gridCol>
                <a:gridCol w="261669">
                  <a:extLst>
                    <a:ext uri="{9D8B030D-6E8A-4147-A177-3AD203B41FA5}">
                      <a16:colId xmlns:a16="http://schemas.microsoft.com/office/drawing/2014/main" val="2479443730"/>
                    </a:ext>
                  </a:extLst>
                </a:gridCol>
                <a:gridCol w="261669">
                  <a:extLst>
                    <a:ext uri="{9D8B030D-6E8A-4147-A177-3AD203B41FA5}">
                      <a16:colId xmlns:a16="http://schemas.microsoft.com/office/drawing/2014/main" val="3854226865"/>
                    </a:ext>
                  </a:extLst>
                </a:gridCol>
                <a:gridCol w="261669">
                  <a:extLst>
                    <a:ext uri="{9D8B030D-6E8A-4147-A177-3AD203B41FA5}">
                      <a16:colId xmlns:a16="http://schemas.microsoft.com/office/drawing/2014/main" val="793961719"/>
                    </a:ext>
                  </a:extLst>
                </a:gridCol>
                <a:gridCol w="261669">
                  <a:extLst>
                    <a:ext uri="{9D8B030D-6E8A-4147-A177-3AD203B41FA5}">
                      <a16:colId xmlns:a16="http://schemas.microsoft.com/office/drawing/2014/main" val="597150330"/>
                    </a:ext>
                  </a:extLst>
                </a:gridCol>
                <a:gridCol w="261669">
                  <a:extLst>
                    <a:ext uri="{9D8B030D-6E8A-4147-A177-3AD203B41FA5}">
                      <a16:colId xmlns:a16="http://schemas.microsoft.com/office/drawing/2014/main" val="859026577"/>
                    </a:ext>
                  </a:extLst>
                </a:gridCol>
              </a:tblGrid>
              <a:tr h="297157">
                <a:tc gridSpan="17">
                  <a:txBody>
                    <a:bodyPr/>
                    <a:lstStyle/>
                    <a:p>
                      <a:pPr algn="ctr" fontAlgn="ctr"/>
                      <a:r>
                        <a:rPr lang="en-US" sz="1200" b="1" i="0" u="none" strike="noStrike">
                          <a:solidFill>
                            <a:srgbClr val="000000"/>
                          </a:solidFill>
                          <a:effectLst/>
                          <a:latin typeface="Calibri" panose="020F0502020204030204" pitchFamily="34" charset="0"/>
                        </a:rPr>
                        <a:t>Gantt Chart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A9D08E"/>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30253289"/>
                  </a:ext>
                </a:extLst>
              </a:tr>
              <a:tr h="396210">
                <a:tc>
                  <a:txBody>
                    <a:bodyPr/>
                    <a:lstStyle/>
                    <a:p>
                      <a:pPr algn="l" fontAlgn="ctr"/>
                      <a:r>
                        <a:rPr lang="en-US" sz="1200" b="1" i="0" u="none" strike="noStrike">
                          <a:solidFill>
                            <a:srgbClr val="000000"/>
                          </a:solidFill>
                          <a:effectLst/>
                          <a:latin typeface="Calibri" panose="020F0502020204030204" pitchFamily="34" charset="0"/>
                        </a:rPr>
                        <a:t>Objectives</a:t>
                      </a:r>
                    </a:p>
                  </a:txBody>
                  <a:tcPr marL="9525" marR="9525" marT="9525" marB="0"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C6E0B4"/>
                    </a:solidFill>
                  </a:tcPr>
                </a:tc>
                <a:tc gridSpan="4">
                  <a:txBody>
                    <a:bodyPr/>
                    <a:lstStyle/>
                    <a:p>
                      <a:pPr algn="ctr" fontAlgn="ctr"/>
                      <a:r>
                        <a:rPr lang="en-US" sz="1200" b="1" i="0" u="none" strike="noStrike">
                          <a:solidFill>
                            <a:srgbClr val="000000"/>
                          </a:solidFill>
                          <a:effectLst/>
                          <a:latin typeface="Calibri" panose="020F0502020204030204" pitchFamily="34" charset="0"/>
                        </a:rPr>
                        <a:t>July</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ctr"/>
                      <a:r>
                        <a:rPr lang="en-US" sz="1200" b="1" i="0" u="none" strike="noStrike">
                          <a:solidFill>
                            <a:srgbClr val="000000"/>
                          </a:solidFill>
                          <a:effectLst/>
                          <a:latin typeface="Calibri" panose="020F0502020204030204" pitchFamily="34" charset="0"/>
                        </a:rPr>
                        <a:t>August</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ctr"/>
                      <a:r>
                        <a:rPr lang="en-US" sz="1200" b="1" i="0" u="none" strike="noStrike">
                          <a:solidFill>
                            <a:srgbClr val="000000"/>
                          </a:solidFill>
                          <a:effectLst/>
                          <a:latin typeface="Calibri" panose="020F0502020204030204" pitchFamily="34" charset="0"/>
                        </a:rPr>
                        <a:t>September</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ctr"/>
                      <a:r>
                        <a:rPr lang="en-US" sz="1200" b="1" i="0" u="none" strike="noStrike">
                          <a:solidFill>
                            <a:srgbClr val="000000"/>
                          </a:solidFill>
                          <a:effectLst/>
                          <a:latin typeface="Calibri" panose="020F0502020204030204" pitchFamily="34" charset="0"/>
                        </a:rPr>
                        <a:t>October</a:t>
                      </a:r>
                    </a:p>
                  </a:txBody>
                  <a:tcPr marL="9525" marR="9525" marT="9525" marB="0"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C6E0B4"/>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47846083"/>
                  </a:ext>
                </a:extLst>
              </a:tr>
              <a:tr h="283007">
                <a:tc>
                  <a:txBody>
                    <a:bodyPr/>
                    <a:lstStyle/>
                    <a:p>
                      <a:pPr algn="l" fontAlgn="ctr"/>
                      <a:r>
                        <a:rPr lang="en-US" sz="1100" b="0" i="0" u="none" strike="noStrike">
                          <a:solidFill>
                            <a:srgbClr val="000000"/>
                          </a:solidFill>
                          <a:effectLst/>
                          <a:latin typeface="Calibri" panose="020F0502020204030204" pitchFamily="34" charset="0"/>
                        </a:rPr>
                        <a:t>Gathering the required equipment and sensors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E2EFDA"/>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gridSpan="4">
                  <a:txBody>
                    <a:bodyPr/>
                    <a:lstStyle/>
                    <a:p>
                      <a:pPr algn="ctr" fontAlgn="b"/>
                      <a:r>
                        <a:rPr lang="en-US" sz="8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8EA9DB"/>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060703912"/>
                  </a:ext>
                </a:extLst>
              </a:tr>
              <a:tr h="283007">
                <a:tc>
                  <a:txBody>
                    <a:bodyPr/>
                    <a:lstStyle/>
                    <a:p>
                      <a:pPr algn="l" fontAlgn="ctr"/>
                      <a:r>
                        <a:rPr lang="en-US" sz="1100" b="0" i="0" u="none" strike="noStrike">
                          <a:solidFill>
                            <a:srgbClr val="000000"/>
                          </a:solidFill>
                          <a:effectLst/>
                          <a:latin typeface="Calibri" panose="020F0502020204030204" pitchFamily="34" charset="0"/>
                        </a:rPr>
                        <a:t>Developing the Web application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rgbClr val="E2EFDA"/>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gridSpan="6">
                  <a:txBody>
                    <a:bodyPr/>
                    <a:lstStyle/>
                    <a:p>
                      <a:pPr algn="ctr"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8EA9DB"/>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160833573"/>
                  </a:ext>
                </a:extLst>
              </a:tr>
              <a:tr h="512242">
                <a:tc>
                  <a:txBody>
                    <a:bodyPr/>
                    <a:lstStyle/>
                    <a:p>
                      <a:pPr algn="l" fontAlgn="ctr"/>
                      <a:r>
                        <a:rPr lang="en-US" sz="1100" b="0" i="0" u="none" strike="noStrike">
                          <a:solidFill>
                            <a:srgbClr val="000000"/>
                          </a:solidFill>
                          <a:effectLst/>
                          <a:latin typeface="Calibri" panose="020F0502020204030204" pitchFamily="34" charset="0"/>
                        </a:rPr>
                        <a:t>Develop the hardware model for the water level components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rgbClr val="E2EFDA"/>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gridSpan="4">
                  <a:txBody>
                    <a:bodyPr/>
                    <a:lstStyle/>
                    <a:p>
                      <a:pPr algn="ctr"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8EA9DB"/>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616359354"/>
                  </a:ext>
                </a:extLst>
              </a:tr>
              <a:tr h="512242">
                <a:tc>
                  <a:txBody>
                    <a:bodyPr/>
                    <a:lstStyle/>
                    <a:p>
                      <a:pPr algn="l" fontAlgn="ctr"/>
                      <a:r>
                        <a:rPr lang="en-US" sz="1100" b="0" i="0" u="none" strike="noStrike">
                          <a:solidFill>
                            <a:srgbClr val="000000"/>
                          </a:solidFill>
                          <a:effectLst/>
                          <a:latin typeface="Calibri" panose="020F0502020204030204" pitchFamily="34" charset="0"/>
                        </a:rPr>
                        <a:t>Develop the hardware model for the water quality components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rgbClr val="E2EFDA"/>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gridSpan="4">
                  <a:txBody>
                    <a:bodyPr/>
                    <a:lstStyle/>
                    <a:p>
                      <a:pPr algn="ctr"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8EA9DB"/>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05060008"/>
                  </a:ext>
                </a:extLst>
              </a:tr>
              <a:tr h="512242">
                <a:tc>
                  <a:txBody>
                    <a:bodyPr/>
                    <a:lstStyle/>
                    <a:p>
                      <a:pPr algn="l" fontAlgn="ctr"/>
                      <a:r>
                        <a:rPr lang="en-US" sz="1100" b="0" i="0" u="none" strike="noStrike">
                          <a:solidFill>
                            <a:srgbClr val="000000"/>
                          </a:solidFill>
                          <a:effectLst/>
                          <a:latin typeface="Calibri" panose="020F0502020204030204" pitchFamily="34" charset="0"/>
                        </a:rPr>
                        <a:t>Connecting the web app with the hardware components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solidFill>
                      <a:srgbClr val="E2EFDA"/>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8EA9DB"/>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005341596"/>
                  </a:ext>
                </a:extLst>
              </a:tr>
              <a:tr h="283007">
                <a:tc>
                  <a:txBody>
                    <a:bodyPr/>
                    <a:lstStyle/>
                    <a:p>
                      <a:pPr algn="l" fontAlgn="ctr"/>
                      <a:r>
                        <a:rPr lang="en-US" sz="1100" b="0" i="0" u="none" strike="noStrike">
                          <a:solidFill>
                            <a:srgbClr val="000000"/>
                          </a:solidFill>
                          <a:effectLst/>
                          <a:latin typeface="Calibri" panose="020F0502020204030204" pitchFamily="34" charset="0"/>
                        </a:rPr>
                        <a:t>Testing the devices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E2EFDA"/>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solidFill>
                      <a:srgbClr val="FFFFFF"/>
                    </a:solidFill>
                  </a:tcPr>
                </a:tc>
                <a:tc gridSpan="3">
                  <a:txBody>
                    <a:bodyPr/>
                    <a:lstStyle/>
                    <a:p>
                      <a:pPr algn="ctr" fontAlgn="b"/>
                      <a:r>
                        <a:rPr lang="en-US" sz="1100" b="0" i="0" u="none" strike="noStrike" dirty="0">
                          <a:solidFill>
                            <a:srgbClr val="000000"/>
                          </a:solidFill>
                          <a:effectLst/>
                          <a:latin typeface="Calibri" panose="020F0502020204030204" pitchFamily="34" charset="0"/>
                        </a:rPr>
                        <a:t> </a:t>
                      </a:r>
                    </a:p>
                  </a:txBody>
                  <a:tcPr marL="9525" marR="9525" marT="95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8EA9DB"/>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27495030"/>
                  </a:ext>
                </a:extLst>
              </a:tr>
            </a:tbl>
          </a:graphicData>
        </a:graphic>
      </p:graphicFrame>
    </p:spTree>
    <p:extLst>
      <p:ext uri="{BB962C8B-B14F-4D97-AF65-F5344CB8AC3E}">
        <p14:creationId xmlns:p14="http://schemas.microsoft.com/office/powerpoint/2010/main" val="2508614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57"/>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TESTING &amp; EVALUATION</a:t>
            </a:r>
            <a:endParaRPr dirty="0"/>
          </a:p>
        </p:txBody>
      </p:sp>
      <p:sp>
        <p:nvSpPr>
          <p:cNvPr id="1994" name="Google Shape;1994;p57"/>
          <p:cNvSpPr txBox="1">
            <a:spLocks noGrp="1"/>
          </p:cNvSpPr>
          <p:nvPr>
            <p:ph type="body" idx="1"/>
          </p:nvPr>
        </p:nvSpPr>
        <p:spPr>
          <a:xfrm>
            <a:off x="582930" y="2103375"/>
            <a:ext cx="3258900" cy="1795500"/>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SzPts val="1400"/>
              <a:buNone/>
            </a:pPr>
            <a:r>
              <a:rPr lang="en" dirty="0"/>
              <a:t>This project will be tested on 2 stages.</a:t>
            </a:r>
            <a:endParaRPr dirty="0"/>
          </a:p>
          <a:p>
            <a:pPr marL="457200" lvl="0" indent="-317500" algn="l" rtl="0">
              <a:spcBef>
                <a:spcPts val="1000"/>
              </a:spcBef>
              <a:spcAft>
                <a:spcPts val="0"/>
              </a:spcAft>
              <a:buSzPts val="1400"/>
              <a:buChar char="●"/>
            </a:pPr>
            <a:r>
              <a:rPr lang="en" dirty="0"/>
              <a:t>Stage 1- Testing of Indivigual Components &amp; web app</a:t>
            </a:r>
            <a:endParaRPr dirty="0"/>
          </a:p>
          <a:p>
            <a:pPr marL="457200" lvl="0" indent="-317500" algn="l" rtl="0">
              <a:spcBef>
                <a:spcPts val="1000"/>
              </a:spcBef>
              <a:spcAft>
                <a:spcPts val="1000"/>
              </a:spcAft>
              <a:buSzPts val="1400"/>
              <a:buChar char="●"/>
            </a:pPr>
            <a:r>
              <a:rPr lang="en" dirty="0"/>
              <a:t>Stage 2- Testing overall functionality of system</a:t>
            </a:r>
            <a:endParaRPr dirty="0"/>
          </a:p>
        </p:txBody>
      </p:sp>
      <p:sp>
        <p:nvSpPr>
          <p:cNvPr id="1995" name="Google Shape;1995;p57"/>
          <p:cNvSpPr txBox="1">
            <a:spLocks noGrp="1"/>
          </p:cNvSpPr>
          <p:nvPr>
            <p:ph type="body" idx="2"/>
          </p:nvPr>
        </p:nvSpPr>
        <p:spPr>
          <a:xfrm>
            <a:off x="4041180" y="2103375"/>
            <a:ext cx="4519890" cy="1795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a:t>The system will be given to 5 domestic house owners or small-scale industry owners who have water tanks for 3 days and will evaluate the product on his personal ideas and thoughts and overall functionality of the system. This includes his satisfaction towards overall use of the system, helpfulness and functionality, ease of use and whether the requirements of the user have been met.</a:t>
            </a:r>
          </a:p>
          <a:p>
            <a:pPr marL="457200" lvl="0" indent="-317500" algn="l" rtl="0">
              <a:spcBef>
                <a:spcPts val="0"/>
              </a:spcBef>
              <a:spcAft>
                <a:spcPts val="0"/>
              </a:spcAft>
              <a:buSzPts val="1400"/>
              <a:buChar char="●"/>
            </a:pPr>
            <a:endParaRPr lang="en-US" sz="1200" dirty="0"/>
          </a:p>
        </p:txBody>
      </p:sp>
      <p:sp>
        <p:nvSpPr>
          <p:cNvPr id="1996" name="Google Shape;1996;p57"/>
          <p:cNvSpPr txBox="1">
            <a:spLocks noGrp="1"/>
          </p:cNvSpPr>
          <p:nvPr>
            <p:ph type="title" idx="3"/>
          </p:nvPr>
        </p:nvSpPr>
        <p:spPr>
          <a:xfrm>
            <a:off x="778250" y="1470700"/>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Testing</a:t>
            </a:r>
            <a:endParaRPr dirty="0"/>
          </a:p>
        </p:txBody>
      </p:sp>
      <p:sp>
        <p:nvSpPr>
          <p:cNvPr id="1997" name="Google Shape;1997;p57"/>
          <p:cNvSpPr txBox="1">
            <a:spLocks noGrp="1"/>
          </p:cNvSpPr>
          <p:nvPr>
            <p:ph type="title" idx="4"/>
          </p:nvPr>
        </p:nvSpPr>
        <p:spPr>
          <a:xfrm>
            <a:off x="4572000" y="1470700"/>
            <a:ext cx="3258900" cy="54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Evaluation</a:t>
            </a:r>
            <a:endParaRPr dirty="0"/>
          </a:p>
        </p:txBody>
      </p:sp>
      <p:cxnSp>
        <p:nvCxnSpPr>
          <p:cNvPr id="1998" name="Google Shape;1998;p57"/>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285500" y="2832875"/>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p>
        </p:txBody>
      </p:sp>
      <p:sp>
        <p:nvSpPr>
          <p:cNvPr id="195" name="Google Shape;195;p41"/>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a:t>Any Questions?</a:t>
            </a:r>
            <a:endParaRPr sz="24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00102"/>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a:t>
            </a:r>
            <a:endParaRPr dirty="0"/>
          </a:p>
        </p:txBody>
      </p:sp>
      <p:cxnSp>
        <p:nvCxnSpPr>
          <p:cNvPr id="234" name="Google Shape;234;p46"/>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37" name="TextBox 36">
            <a:extLst>
              <a:ext uri="{FF2B5EF4-FFF2-40B4-BE49-F238E27FC236}">
                <a16:creationId xmlns:a16="http://schemas.microsoft.com/office/drawing/2014/main" id="{CA219D4B-6CA0-4DAF-BA26-F3A7049D25AB}"/>
              </a:ext>
            </a:extLst>
          </p:cNvPr>
          <p:cNvSpPr txBox="1"/>
          <p:nvPr/>
        </p:nvSpPr>
        <p:spPr>
          <a:xfrm>
            <a:off x="938500" y="1823264"/>
            <a:ext cx="6925340" cy="2441694"/>
          </a:xfrm>
          <a:prstGeom prst="rect">
            <a:avLst/>
          </a:prstGeom>
          <a:noFill/>
        </p:spPr>
        <p:txBody>
          <a:bodyPr wrap="square">
            <a:spAutoFit/>
          </a:bodyPr>
          <a:lstStyle/>
          <a:p>
            <a:pPr marL="0" lvl="0" indent="0" rtl="0">
              <a:spcBef>
                <a:spcPts val="0"/>
              </a:spcBef>
              <a:spcAft>
                <a:spcPts val="1600"/>
              </a:spcAft>
              <a:buNone/>
            </a:pPr>
            <a:r>
              <a:rPr lang="en-US" sz="1800" dirty="0">
                <a:solidFill>
                  <a:schemeClr val="bg1"/>
                </a:solidFill>
                <a:latin typeface="Times New Roman" panose="02020603050405020304" pitchFamily="18" charset="0"/>
                <a:ea typeface="Calibri" panose="020F0502020204030204" pitchFamily="34" charset="0"/>
              </a:rPr>
              <a:t>This proposed </a:t>
            </a:r>
            <a:r>
              <a:rPr lang="en-US" sz="1800" dirty="0">
                <a:solidFill>
                  <a:schemeClr val="bg1"/>
                </a:solidFill>
                <a:effectLst/>
                <a:latin typeface="Times New Roman" panose="02020603050405020304" pitchFamily="18" charset="0"/>
                <a:ea typeface="Calibri" panose="020F0502020204030204" pitchFamily="34" charset="0"/>
              </a:rPr>
              <a:t>system </a:t>
            </a:r>
            <a:r>
              <a:rPr lang="en-US" sz="1800" dirty="0">
                <a:solidFill>
                  <a:schemeClr val="bg1"/>
                </a:solidFill>
                <a:latin typeface="Times New Roman" panose="02020603050405020304" pitchFamily="18" charset="0"/>
                <a:ea typeface="Calibri" panose="020F0502020204030204" pitchFamily="34" charset="0"/>
              </a:rPr>
              <a:t>is of an IoT based system to Manage and maintain water tanks in Domestic houses and small scale industries.</a:t>
            </a:r>
          </a:p>
          <a:p>
            <a:pPr marL="0" lvl="0" indent="0" rtl="0">
              <a:spcBef>
                <a:spcPts val="0"/>
              </a:spcBef>
              <a:spcAft>
                <a:spcPts val="1600"/>
              </a:spcAft>
              <a:buNone/>
            </a:pPr>
            <a:r>
              <a:rPr lang="en-US" sz="1800" dirty="0">
                <a:solidFill>
                  <a:schemeClr val="bg1"/>
                </a:solidFill>
                <a:effectLst/>
                <a:latin typeface="Times New Roman" panose="02020603050405020304" pitchFamily="18" charset="0"/>
                <a:ea typeface="Calibri" panose="020F0502020204030204" pitchFamily="34" charset="0"/>
              </a:rPr>
              <a:t>This system will provide a centralized system to ma</a:t>
            </a:r>
            <a:r>
              <a:rPr lang="en-US" sz="1800" dirty="0">
                <a:solidFill>
                  <a:schemeClr val="bg1"/>
                </a:solidFill>
                <a:latin typeface="Times New Roman" panose="02020603050405020304" pitchFamily="18" charset="0"/>
                <a:ea typeface="Calibri" panose="020F0502020204030204" pitchFamily="34" charset="0"/>
              </a:rPr>
              <a:t>nage and monitor status or water levels and water quality from any location at real time.</a:t>
            </a:r>
          </a:p>
          <a:p>
            <a:pPr marL="0" lvl="0" indent="0" rtl="0">
              <a:spcBef>
                <a:spcPts val="0"/>
              </a:spcBef>
              <a:spcAft>
                <a:spcPts val="1600"/>
              </a:spcAft>
              <a:buNone/>
            </a:pPr>
            <a:r>
              <a:rPr lang="en-US" sz="1800" dirty="0">
                <a:solidFill>
                  <a:schemeClr val="bg1"/>
                </a:solidFill>
                <a:effectLst/>
                <a:latin typeface="Times New Roman" panose="02020603050405020304" pitchFamily="18" charset="0"/>
                <a:ea typeface="Calibri" panose="020F0502020204030204" pitchFamily="34" charset="0"/>
              </a:rPr>
              <a:t>With the use of this system users can not only manage their Time ef</a:t>
            </a:r>
            <a:r>
              <a:rPr lang="en-US" sz="1800" dirty="0">
                <a:solidFill>
                  <a:schemeClr val="bg1"/>
                </a:solidFill>
                <a:latin typeface="Times New Roman" panose="02020603050405020304" pitchFamily="18" charset="0"/>
                <a:ea typeface="Calibri" panose="020F0502020204030204" pitchFamily="34" charset="0"/>
              </a:rPr>
              <a:t>ficiently but also overcome a number of technical issues related to management of water tanks.</a:t>
            </a:r>
            <a:endParaRPr lang="en-US" sz="1800" dirty="0">
              <a:solidFill>
                <a:schemeClr val="bg1"/>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208665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71" name="Google Shape;171;p39"/>
          <p:cNvSpPr txBox="1">
            <a:spLocks noGrp="1"/>
          </p:cNvSpPr>
          <p:nvPr>
            <p:ph type="body" idx="1"/>
          </p:nvPr>
        </p:nvSpPr>
        <p:spPr>
          <a:xfrm>
            <a:off x="938500" y="1524649"/>
            <a:ext cx="7249363" cy="303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dirty="0">
                <a:latin typeface="Times New Roman" panose="02020603050405020304" pitchFamily="18" charset="0"/>
                <a:ea typeface="Calibri" panose="020F0502020204030204" pitchFamily="34" charset="0"/>
              </a:rPr>
              <a:t>This proposed </a:t>
            </a:r>
            <a:r>
              <a:rPr lang="en-US" sz="1600" dirty="0">
                <a:effectLst/>
                <a:latin typeface="Times New Roman" panose="02020603050405020304" pitchFamily="18" charset="0"/>
                <a:ea typeface="Calibri" panose="020F0502020204030204" pitchFamily="34" charset="0"/>
              </a:rPr>
              <a:t>system to manage water quality and water levels of tanks.</a:t>
            </a:r>
          </a:p>
          <a:p>
            <a:pPr marL="0" lvl="0" indent="0" algn="l" rtl="0">
              <a:spcBef>
                <a:spcPts val="0"/>
              </a:spcBef>
              <a:spcAft>
                <a:spcPts val="1600"/>
              </a:spcAft>
              <a:buNone/>
            </a:pPr>
            <a:r>
              <a:rPr lang="en-US" sz="1600" dirty="0">
                <a:effectLst/>
                <a:latin typeface="Times New Roman" panose="02020603050405020304" pitchFamily="18" charset="0"/>
                <a:ea typeface="Calibri" panose="020F0502020204030204" pitchFamily="34" charset="0"/>
              </a:rPr>
              <a:t>This system can monitor the status of water levels in water tanks in real time and check the quality of water and display them in a centralized web application. </a:t>
            </a:r>
          </a:p>
          <a:p>
            <a:pPr marL="0" lvl="0" indent="0" algn="l" rtl="0">
              <a:spcBef>
                <a:spcPts val="0"/>
              </a:spcBef>
              <a:spcAft>
                <a:spcPts val="1600"/>
              </a:spcAft>
              <a:buNone/>
            </a:pPr>
            <a:r>
              <a:rPr lang="en-US" sz="1600" dirty="0">
                <a:effectLst/>
                <a:latin typeface="Times New Roman" panose="02020603050405020304" pitchFamily="18" charset="0"/>
                <a:ea typeface="Calibri" panose="020F0502020204030204" pitchFamily="34" charset="0"/>
              </a:rPr>
              <a:t>This system has several features such as,</a:t>
            </a:r>
          </a:p>
          <a:p>
            <a:pPr marL="285750" indent="-285750"/>
            <a:r>
              <a:rPr lang="en-US" sz="1600" dirty="0">
                <a:effectLst/>
                <a:latin typeface="Times New Roman" panose="02020603050405020304" pitchFamily="18" charset="0"/>
                <a:ea typeface="Calibri" panose="020F0502020204030204" pitchFamily="34" charset="0"/>
              </a:rPr>
              <a:t>Automatic alerting of users regarding water levels </a:t>
            </a:r>
          </a:p>
          <a:p>
            <a:pPr marL="285750" indent="-285750"/>
            <a:r>
              <a:rPr lang="en-US" sz="1600" dirty="0">
                <a:latin typeface="Times New Roman" panose="02020603050405020304" pitchFamily="18" charset="0"/>
                <a:ea typeface="Calibri" panose="020F0502020204030204" pitchFamily="34" charset="0"/>
              </a:rPr>
              <a:t>C</a:t>
            </a:r>
            <a:r>
              <a:rPr lang="en-US" sz="1600" dirty="0">
                <a:effectLst/>
                <a:latin typeface="Times New Roman" panose="02020603050405020304" pitchFamily="18" charset="0"/>
                <a:ea typeface="Calibri" panose="020F0502020204030204" pitchFamily="34" charset="0"/>
              </a:rPr>
              <a:t>ontrolling or displaying status of the pumps </a:t>
            </a:r>
            <a:endParaRPr lang="en-US" sz="1600" dirty="0">
              <a:latin typeface="Times New Roman" panose="02020603050405020304" pitchFamily="18" charset="0"/>
              <a:ea typeface="Calibri" panose="020F0502020204030204" pitchFamily="34" charset="0"/>
            </a:endParaRPr>
          </a:p>
          <a:p>
            <a:pPr marL="285750" indent="-285750"/>
            <a:r>
              <a:rPr lang="en-US" sz="1600" dirty="0">
                <a:latin typeface="Times New Roman" panose="02020603050405020304" pitchFamily="18" charset="0"/>
                <a:ea typeface="Calibri" panose="020F0502020204030204" pitchFamily="34" charset="0"/>
              </a:rPr>
              <a:t>C</a:t>
            </a:r>
            <a:r>
              <a:rPr lang="en-US" sz="1600" dirty="0">
                <a:effectLst/>
                <a:latin typeface="Times New Roman" panose="02020603050405020304" pitchFamily="18" charset="0"/>
                <a:ea typeface="Calibri" panose="020F0502020204030204" pitchFamily="34" charset="0"/>
              </a:rPr>
              <a:t>hecking status of the water in the tank. </a:t>
            </a:r>
          </a:p>
          <a:p>
            <a:pPr marL="0" indent="0">
              <a:buNone/>
            </a:pPr>
            <a:endParaRPr lang="en-US" sz="1600" dirty="0">
              <a:effectLst/>
              <a:latin typeface="Times New Roman" panose="02020603050405020304" pitchFamily="18" charset="0"/>
              <a:ea typeface="Calibri" panose="020F0502020204030204" pitchFamily="34" charset="0"/>
            </a:endParaRPr>
          </a:p>
          <a:p>
            <a:pPr marL="0" lvl="0" indent="0" algn="l" rtl="0">
              <a:spcBef>
                <a:spcPts val="0"/>
              </a:spcBef>
              <a:spcAft>
                <a:spcPts val="1600"/>
              </a:spcAft>
              <a:buNone/>
            </a:pPr>
            <a:r>
              <a:rPr lang="en-US" sz="1600" dirty="0">
                <a:effectLst/>
                <a:latin typeface="Times New Roman" panose="02020603050405020304" pitchFamily="18" charset="0"/>
                <a:ea typeface="Calibri" panose="020F0502020204030204" pitchFamily="34" charset="0"/>
              </a:rPr>
              <a:t>This system will be built as two separate components, one component for measuring water levels and another to check for water quality. </a:t>
            </a:r>
            <a:endParaRPr sz="1100"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IDENTIFICATION</a:t>
            </a:r>
            <a:endParaRPr dirty="0"/>
          </a:p>
        </p:txBody>
      </p:sp>
      <p:sp>
        <p:nvSpPr>
          <p:cNvPr id="171" name="Google Shape;171;p39"/>
          <p:cNvSpPr txBox="1">
            <a:spLocks noGrp="1"/>
          </p:cNvSpPr>
          <p:nvPr>
            <p:ph type="body" idx="1"/>
          </p:nvPr>
        </p:nvSpPr>
        <p:spPr>
          <a:xfrm>
            <a:off x="938500" y="1524649"/>
            <a:ext cx="7249363" cy="303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800" dirty="0">
                <a:latin typeface="Times New Roman" panose="02020603050405020304" pitchFamily="18" charset="0"/>
                <a:ea typeface="Calibri" panose="020F0502020204030204" pitchFamily="34" charset="0"/>
              </a:rPr>
              <a:t>P</a:t>
            </a:r>
            <a:r>
              <a:rPr lang="en-US" sz="1800" dirty="0">
                <a:effectLst/>
                <a:latin typeface="Times New Roman" panose="02020603050405020304" pitchFamily="18" charset="0"/>
                <a:ea typeface="Calibri" panose="020F0502020204030204" pitchFamily="34" charset="0"/>
              </a:rPr>
              <a:t>eople are unaware of the water levels of tanks and fill tanks until they overflow causing major water wastages.</a:t>
            </a:r>
          </a:p>
          <a:p>
            <a:pPr marL="0" lvl="0" indent="0" algn="l" rtl="0">
              <a:spcBef>
                <a:spcPts val="0"/>
              </a:spcBef>
              <a:spcAft>
                <a:spcPts val="1600"/>
              </a:spcAft>
              <a:buNone/>
            </a:pPr>
            <a:r>
              <a:rPr lang="en-US" sz="1800" dirty="0">
                <a:latin typeface="Times New Roman" panose="02020603050405020304" pitchFamily="18" charset="0"/>
                <a:ea typeface="Calibri" panose="020F0502020204030204" pitchFamily="34" charset="0"/>
              </a:rPr>
              <a:t>D</a:t>
            </a:r>
            <a:r>
              <a:rPr lang="en-US" sz="1800" dirty="0">
                <a:effectLst/>
                <a:latin typeface="Times New Roman" panose="02020603050405020304" pitchFamily="18" charset="0"/>
                <a:ea typeface="Calibri" panose="020F0502020204030204" pitchFamily="34" charset="0"/>
              </a:rPr>
              <a:t>ry running of pumps due to low water levels present in tanks, high water pressure differences due to excess pumping of water can cause major problems.</a:t>
            </a:r>
          </a:p>
          <a:p>
            <a:pPr marL="0" lvl="0" indent="0" algn="l" rtl="0">
              <a:spcBef>
                <a:spcPts val="0"/>
              </a:spcBef>
              <a:spcAft>
                <a:spcPts val="1600"/>
              </a:spcAft>
              <a:buNone/>
            </a:pPr>
            <a:r>
              <a:rPr lang="en-US" sz="1800" dirty="0">
                <a:latin typeface="Times New Roman" panose="02020603050405020304" pitchFamily="18" charset="0"/>
                <a:ea typeface="Calibri" panose="020F0502020204030204" pitchFamily="34" charset="0"/>
              </a:rPr>
              <a:t>Due to t he busy life styles of people they do not have tome to wait for tanks to be filled.</a:t>
            </a:r>
            <a:endParaRPr lang="en-US" sz="1800" dirty="0">
              <a:effectLst/>
              <a:latin typeface="Times New Roman" panose="02020603050405020304" pitchFamily="18" charset="0"/>
              <a:ea typeface="Calibri" panose="020F0502020204030204" pitchFamily="34" charset="0"/>
            </a:endParaRPr>
          </a:p>
          <a:p>
            <a:pPr marL="0" lvl="0" indent="0" algn="l" rtl="0">
              <a:spcBef>
                <a:spcPts val="0"/>
              </a:spcBef>
              <a:spcAft>
                <a:spcPts val="1600"/>
              </a:spcAft>
              <a:buNone/>
            </a:pPr>
            <a:r>
              <a:rPr lang="en-US" sz="1800" dirty="0">
                <a:latin typeface="Times New Roman" panose="02020603050405020304" pitchFamily="18" charset="0"/>
                <a:ea typeface="Calibri" panose="020F0502020204030204" pitchFamily="34" charset="0"/>
              </a:rPr>
              <a:t>D</a:t>
            </a:r>
            <a:r>
              <a:rPr lang="en-US" sz="1800" dirty="0">
                <a:effectLst/>
                <a:latin typeface="Times New Roman" panose="02020603050405020304" pitchFamily="18" charset="0"/>
                <a:ea typeface="Calibri" panose="020F0502020204030204" pitchFamily="34" charset="0"/>
              </a:rPr>
              <a:t>etecting water contamination in tanks which store water is a problem when different water sources are used. </a:t>
            </a:r>
          </a:p>
          <a:p>
            <a:pPr marL="0" lvl="0" indent="0" algn="l" rtl="0">
              <a:spcBef>
                <a:spcPts val="0"/>
              </a:spcBef>
              <a:spcAft>
                <a:spcPts val="1600"/>
              </a:spcAft>
              <a:buNone/>
            </a:pPr>
            <a:endParaRPr sz="1100" dirty="0"/>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30859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34392"/>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OBJECTIVES</a:t>
            </a:r>
            <a:endParaRPr dirty="0">
              <a:solidFill>
                <a:schemeClr val="accent1"/>
              </a:solidFill>
            </a:endParaRPr>
          </a:p>
        </p:txBody>
      </p:sp>
      <p:sp>
        <p:nvSpPr>
          <p:cNvPr id="215" name="Google Shape;215;p44"/>
          <p:cNvSpPr txBox="1">
            <a:spLocks noGrp="1"/>
          </p:cNvSpPr>
          <p:nvPr>
            <p:ph type="body" idx="1"/>
          </p:nvPr>
        </p:nvSpPr>
        <p:spPr>
          <a:xfrm>
            <a:off x="821541" y="1309027"/>
            <a:ext cx="6206579" cy="3002748"/>
          </a:xfrm>
          <a:prstGeom prst="rect">
            <a:avLst/>
          </a:prstGeom>
        </p:spPr>
        <p:txBody>
          <a:bodyPr spcFirstLastPara="1" wrap="square" lIns="91425" tIns="91425" rIns="91425" bIns="91425" anchor="t" anchorCtr="0">
            <a:noAutofit/>
          </a:bodyPr>
          <a:lstStyle/>
          <a:p>
            <a:pPr marL="342900" marR="0" lvl="0" indent="-342900" algn="just">
              <a:lnSpc>
                <a:spcPct val="150000"/>
              </a:lnSpc>
              <a:spcBef>
                <a:spcPts val="0"/>
              </a:spcBef>
              <a:spcAft>
                <a:spcPts val="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Prevent wastage of water by at least 60%.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Provide a centralized system for users to view status of water levels, quality of water and pumping status of water to tanks.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Make pumping of water to tanks and view status of tanks easier.</a:t>
            </a:r>
          </a:p>
          <a:p>
            <a:pPr marL="342900" marR="0" lvl="0" indent="-342900" algn="just">
              <a:lnSpc>
                <a:spcPct val="150000"/>
              </a:lnSpc>
              <a:spcBef>
                <a:spcPts val="0"/>
              </a:spcBef>
              <a:spcAft>
                <a:spcPts val="800"/>
              </a:spcAft>
              <a:buFont typeface="Symbol" panose="05050102010706020507" pitchFamily="18" charset="2"/>
              <a:buChar char=""/>
            </a:pPr>
            <a:r>
              <a:rPr lang="en-GB" sz="1800" dirty="0">
                <a:latin typeface="Times New Roman" panose="02020603050405020304" pitchFamily="18" charset="0"/>
                <a:ea typeface="Calibri" panose="020F0502020204030204" pitchFamily="34" charset="0"/>
                <a:cs typeface="Times New Roman" panose="02020603050405020304" pitchFamily="18" charset="0"/>
              </a:rPr>
              <a:t>Ensure that uncontaminated water is stored in tanks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34392"/>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RESEARCH QUESTIONS</a:t>
            </a:r>
            <a:endParaRPr dirty="0"/>
          </a:p>
        </p:txBody>
      </p:sp>
      <p:cxnSp>
        <p:nvCxnSpPr>
          <p:cNvPr id="234" name="Google Shape;234;p46"/>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35" name="Google Shape;235;p46"/>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SYSTEM</a:t>
            </a:r>
            <a:endParaRPr dirty="0"/>
          </a:p>
        </p:txBody>
      </p:sp>
      <p:sp>
        <p:nvSpPr>
          <p:cNvPr id="236" name="Google Shape;236;p46"/>
          <p:cNvSpPr txBox="1">
            <a:spLocks noGrp="1"/>
          </p:cNvSpPr>
          <p:nvPr>
            <p:ph type="subTitle" idx="1"/>
          </p:nvPr>
        </p:nvSpPr>
        <p:spPr>
          <a:xfrm>
            <a:off x="3341815" y="3493394"/>
            <a:ext cx="2351934" cy="1235100"/>
          </a:xfrm>
          <a:prstGeom prst="rect">
            <a:avLst/>
          </a:prstGeom>
        </p:spPr>
        <p:txBody>
          <a:bodyPr spcFirstLastPara="1" wrap="square" lIns="91425" tIns="91425" rIns="91425" bIns="91425" anchor="t" anchorCtr="0">
            <a:noAutofit/>
          </a:bodyPr>
          <a:lstStyle/>
          <a:p>
            <a:pPr marL="0" indent="0"/>
            <a:r>
              <a:rPr lang="en-GB" dirty="0">
                <a:effectLst/>
                <a:latin typeface="Times New Roman" panose="02020603050405020304" pitchFamily="18" charset="0"/>
                <a:ea typeface="Calibri" panose="020F0502020204030204" pitchFamily="34" charset="0"/>
                <a:cs typeface="Times New Roman" panose="02020603050405020304" pitchFamily="18" charset="0"/>
              </a:rPr>
              <a:t>What aspects of water quality measurement have the most importance and what could be included for this proposed system? </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p>
        </p:txBody>
      </p:sp>
      <p:sp>
        <p:nvSpPr>
          <p:cNvPr id="237" name="Google Shape;237;p46"/>
          <p:cNvSpPr txBox="1">
            <a:spLocks noGrp="1"/>
          </p:cNvSpPr>
          <p:nvPr>
            <p:ph type="title" idx="2"/>
          </p:nvPr>
        </p:nvSpPr>
        <p:spPr>
          <a:xfrm>
            <a:off x="5901070" y="2767975"/>
            <a:ext cx="2194483"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TECHNOLOGIES</a:t>
            </a:r>
            <a:endParaRPr dirty="0"/>
          </a:p>
        </p:txBody>
      </p:sp>
      <p:sp>
        <p:nvSpPr>
          <p:cNvPr id="238" name="Google Shape;238;p46"/>
          <p:cNvSpPr txBox="1">
            <a:spLocks noGrp="1"/>
          </p:cNvSpPr>
          <p:nvPr>
            <p:ph type="subTitle" idx="3"/>
          </p:nvPr>
        </p:nvSpPr>
        <p:spPr>
          <a:xfrm>
            <a:off x="5920117" y="3452875"/>
            <a:ext cx="2447513" cy="1235100"/>
          </a:xfrm>
          <a:prstGeom prst="rect">
            <a:avLst/>
          </a:prstGeom>
        </p:spPr>
        <p:txBody>
          <a:bodyPr spcFirstLastPara="1" wrap="square" lIns="91425" tIns="91425" rIns="91425" bIns="91425" anchor="t" anchorCtr="0">
            <a:noAutofit/>
          </a:bodyPr>
          <a:lstStyle/>
          <a:p>
            <a:pPr marL="0" marR="0" lvl="0" indent="0">
              <a:lnSpc>
                <a:spcPct val="107000"/>
              </a:lnSpc>
              <a:spcBef>
                <a:spcPts val="0"/>
              </a:spcBef>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What fog computing systems and technologies could be used to automate a water quality and water level management system?</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9" name="Google Shape;239;p46"/>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ACCESSIBILITY</a:t>
            </a:r>
            <a:endParaRPr dirty="0"/>
          </a:p>
        </p:txBody>
      </p:sp>
      <p:sp>
        <p:nvSpPr>
          <p:cNvPr id="240" name="Google Shape;240;p46"/>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p>
            <a:pPr marL="0" marR="0" lvl="0" indent="0">
              <a:lnSpc>
                <a:spcPct val="107000"/>
              </a:lnSpc>
              <a:spcBef>
                <a:spcPts val="0"/>
              </a:spcBef>
              <a:spcAft>
                <a:spcPts val="800"/>
              </a:spcAft>
            </a:pPr>
            <a:r>
              <a:rPr lang="en-GB" dirty="0">
                <a:effectLst/>
                <a:latin typeface="Times New Roman" panose="02020603050405020304" pitchFamily="18" charset="0"/>
                <a:ea typeface="Calibri" panose="020F0502020204030204" pitchFamily="34" charset="0"/>
                <a:cs typeface="Times New Roman" panose="02020603050405020304" pitchFamily="18" charset="0"/>
              </a:rPr>
              <a:t>Is the proposed System accessible for domestic households and small-Scale industries.</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41" name="Google Shape;241;p46"/>
          <p:cNvCxnSpPr/>
          <p:nvPr/>
        </p:nvCxnSpPr>
        <p:spPr>
          <a:xfrm>
            <a:off x="4436097"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2" name="Google Shape;242;p46"/>
          <p:cNvCxnSpPr/>
          <p:nvPr/>
        </p:nvCxnSpPr>
        <p:spPr>
          <a:xfrm>
            <a:off x="6926150"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3" name="Google Shape;243;p46"/>
          <p:cNvCxnSpPr/>
          <p:nvPr/>
        </p:nvCxnSpPr>
        <p:spPr>
          <a:xfrm>
            <a:off x="1946050"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4" name="Google Shape;244;p46"/>
          <p:cNvSpPr/>
          <p:nvPr/>
        </p:nvSpPr>
        <p:spPr>
          <a:xfrm>
            <a:off x="17396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6"/>
          <p:cNvSpPr/>
          <p:nvPr/>
        </p:nvSpPr>
        <p:spPr>
          <a:xfrm>
            <a:off x="4229697"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6"/>
          <p:cNvSpPr/>
          <p:nvPr/>
        </p:nvSpPr>
        <p:spPr>
          <a:xfrm>
            <a:off x="67197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6"/>
          <p:cNvSpPr/>
          <p:nvPr/>
        </p:nvSpPr>
        <p:spPr>
          <a:xfrm>
            <a:off x="6850102" y="2024450"/>
            <a:ext cx="423884" cy="40998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6"/>
          <p:cNvGrpSpPr/>
          <p:nvPr/>
        </p:nvGrpSpPr>
        <p:grpSpPr>
          <a:xfrm>
            <a:off x="4408944" y="2017503"/>
            <a:ext cx="326106" cy="423908"/>
            <a:chOff x="3990517" y="3354173"/>
            <a:chExt cx="279559" cy="363402"/>
          </a:xfrm>
        </p:grpSpPr>
        <p:sp>
          <p:nvSpPr>
            <p:cNvPr id="249" name="Google Shape;249;p4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46"/>
          <p:cNvGrpSpPr/>
          <p:nvPr/>
        </p:nvGrpSpPr>
        <p:grpSpPr>
          <a:xfrm>
            <a:off x="1860614" y="2015956"/>
            <a:ext cx="442673" cy="426992"/>
            <a:chOff x="1284212" y="1963766"/>
            <a:chExt cx="379489" cy="366046"/>
          </a:xfrm>
        </p:grpSpPr>
        <p:sp>
          <p:nvSpPr>
            <p:cNvPr id="253" name="Google Shape;253;p4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5"/>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SOLUTION</a:t>
            </a:r>
            <a:endParaRPr dirty="0"/>
          </a:p>
        </p:txBody>
      </p:sp>
      <p:cxnSp>
        <p:nvCxnSpPr>
          <p:cNvPr id="222" name="Google Shape;222;p4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8" name="Picture 17">
            <a:extLst>
              <a:ext uri="{FF2B5EF4-FFF2-40B4-BE49-F238E27FC236}">
                <a16:creationId xmlns:a16="http://schemas.microsoft.com/office/drawing/2014/main" id="{5B81E860-D052-470A-98F3-A0C3DC6EC6AF}"/>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026200" y="1158949"/>
            <a:ext cx="4629300" cy="3431658"/>
          </a:xfrm>
          <a:prstGeom prst="rect">
            <a:avLst/>
          </a:prstGeom>
        </p:spPr>
      </p:pic>
      <p:sp>
        <p:nvSpPr>
          <p:cNvPr id="20" name="TextBox 19">
            <a:extLst>
              <a:ext uri="{FF2B5EF4-FFF2-40B4-BE49-F238E27FC236}">
                <a16:creationId xmlns:a16="http://schemas.microsoft.com/office/drawing/2014/main" id="{BDDD958E-94DB-4621-9086-498A79EA27C2}"/>
              </a:ext>
            </a:extLst>
          </p:cNvPr>
          <p:cNvSpPr txBox="1"/>
          <p:nvPr/>
        </p:nvSpPr>
        <p:spPr>
          <a:xfrm>
            <a:off x="2407700" y="4575589"/>
            <a:ext cx="4572000" cy="307777"/>
          </a:xfrm>
          <a:prstGeom prst="rect">
            <a:avLst/>
          </a:prstGeom>
          <a:noFill/>
        </p:spPr>
        <p:txBody>
          <a:bodyPr wrap="square">
            <a:spAutoFit/>
          </a:bodyPr>
          <a:lstStyle/>
          <a:p>
            <a:r>
              <a:rPr lang="en-GB" sz="1400" dirty="0">
                <a:solidFill>
                  <a:schemeClr val="bg1"/>
                </a:solidFill>
                <a:effectLst/>
                <a:latin typeface="Times New Roman" panose="02020603050405020304" pitchFamily="18" charset="0"/>
                <a:ea typeface="Calibri" panose="020F0502020204030204" pitchFamily="34" charset="0"/>
              </a:rPr>
              <a:t>Accessibility Diagram</a:t>
            </a:r>
            <a:endParaRPr lang="en-US"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5"/>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REQUIREMENTS</a:t>
            </a:r>
            <a:endParaRPr dirty="0"/>
          </a:p>
        </p:txBody>
      </p:sp>
      <p:cxnSp>
        <p:nvCxnSpPr>
          <p:cNvPr id="1980" name="Google Shape;1980;p5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1" name="TextBox 10">
            <a:extLst>
              <a:ext uri="{FF2B5EF4-FFF2-40B4-BE49-F238E27FC236}">
                <a16:creationId xmlns:a16="http://schemas.microsoft.com/office/drawing/2014/main" id="{61BF0987-4B3B-427F-B761-1238BB35D5D6}"/>
              </a:ext>
            </a:extLst>
          </p:cNvPr>
          <p:cNvSpPr txBox="1"/>
          <p:nvPr/>
        </p:nvSpPr>
        <p:spPr>
          <a:xfrm>
            <a:off x="1026200" y="1567179"/>
            <a:ext cx="6958851" cy="3154903"/>
          </a:xfrm>
          <a:prstGeom prst="rect">
            <a:avLst/>
          </a:prstGeom>
          <a:noFill/>
        </p:spPr>
        <p:txBody>
          <a:bodyPr wrap="square">
            <a:spAutoFit/>
          </a:bodyPr>
          <a:lstStyle/>
          <a:p>
            <a:pPr marL="0" marR="0" algn="just">
              <a:lnSpc>
                <a:spcPct val="107000"/>
              </a:lnSpc>
              <a:spcBef>
                <a:spcPts val="0"/>
              </a:spcBef>
              <a:spcAft>
                <a:spcPts val="800"/>
              </a:spcAft>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Listed below are the requirements for users to successfully set up the system,</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Each house or company must have a suitable water tank</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Users must register to the system before using it.</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Users must have a suitable device to access the web application.</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Users must have suitable supply of water or electric power.</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Listed below are the main requirements of the system,</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gn="just">
              <a:lnSpc>
                <a:spcPct val="107000"/>
              </a:lnSpc>
              <a:spcBef>
                <a:spcPts val="0"/>
              </a:spcBef>
              <a:spcAft>
                <a:spcPts val="0"/>
              </a:spcAft>
              <a:buFont typeface="Arial" panose="020B0604020202020204" pitchFamily="34" charset="0"/>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system must indicate proper water levels and water quality measurements at real time</a:t>
            </a:r>
            <a:r>
              <a:rPr 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from any location.</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gn="just">
              <a:lnSpc>
                <a:spcPct val="107000"/>
              </a:lnSpc>
              <a:spcBef>
                <a:spcPts val="0"/>
              </a:spcBef>
              <a:spcAft>
                <a:spcPts val="0"/>
              </a:spcAft>
              <a:buFont typeface="Arial" panose="020B0604020202020204" pitchFamily="34" charset="0"/>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system must display pump status whether water is being pumped or not</a:t>
            </a:r>
            <a:r>
              <a:rPr lang="en-GB" sz="1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and provide </a:t>
            </a: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alerting messages to users if water level is exceeding maximum capacity or is below required levels.</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gn="just">
              <a:lnSpc>
                <a:spcPct val="107000"/>
              </a:lnSpc>
              <a:spcBef>
                <a:spcPts val="0"/>
              </a:spcBef>
              <a:spcAft>
                <a:spcPts val="800"/>
              </a:spcAft>
              <a:buFont typeface="Arial" panose="020B0604020202020204" pitchFamily="34" charset="0"/>
              <a:buChar char="•"/>
            </a:pPr>
            <a:r>
              <a:rPr lang="en-GB"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pumps should be able to switch on or off using the system.</a:t>
            </a:r>
            <a:endParaRPr lang="en-US"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pic>
        <p:nvPicPr>
          <p:cNvPr id="11" name="Picture 10" descr="Diagram&#10;&#10;Description automatically generated">
            <a:extLst>
              <a:ext uri="{FF2B5EF4-FFF2-40B4-BE49-F238E27FC236}">
                <a16:creationId xmlns:a16="http://schemas.microsoft.com/office/drawing/2014/main" id="{09390F22-35D5-4357-ADB0-5C2B6559361C}"/>
              </a:ext>
            </a:extLst>
          </p:cNvPr>
          <p:cNvPicPr/>
          <p:nvPr/>
        </p:nvPicPr>
        <p:blipFill rotWithShape="1">
          <a:blip r:embed="rId3">
            <a:extLst>
              <a:ext uri="{28A0092B-C50C-407E-A947-70E740481C1C}">
                <a14:useLocalDpi xmlns:a14="http://schemas.microsoft.com/office/drawing/2010/main" val="0"/>
              </a:ext>
            </a:extLst>
          </a:blip>
          <a:srcRect t="4273" b="3917"/>
          <a:stretch/>
        </p:blipFill>
        <p:spPr>
          <a:xfrm>
            <a:off x="1957387" y="110313"/>
            <a:ext cx="5229225" cy="4922874"/>
          </a:xfrm>
          <a:prstGeom prst="rect">
            <a:avLst/>
          </a:prstGeom>
        </p:spPr>
      </p:pic>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336</TotalTime>
  <Words>817</Words>
  <Application>Microsoft Office PowerPoint</Application>
  <PresentationFormat>On-screen Show (16:9)</PresentationFormat>
  <Paragraphs>153</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Montserrat</vt:lpstr>
      <vt:lpstr>Times New Roman</vt:lpstr>
      <vt:lpstr>Montserrat ExtraLight</vt:lpstr>
      <vt:lpstr>Symbol</vt:lpstr>
      <vt:lpstr>Montserrat ExtraBold</vt:lpstr>
      <vt:lpstr>Calibri</vt:lpstr>
      <vt:lpstr>Arial</vt:lpstr>
      <vt:lpstr>Futuristic Background by Slidesgo</vt:lpstr>
      <vt:lpstr>IoT Based Water Level and Water Quality Monitoring System for Water Tanks</vt:lpstr>
      <vt:lpstr>OVERVIEW</vt:lpstr>
      <vt:lpstr>INTRODUCTION</vt:lpstr>
      <vt:lpstr>PROBLEM IDENTIFICATION</vt:lpstr>
      <vt:lpstr>OBJECTIVES</vt:lpstr>
      <vt:lpstr>RESEARCH QUESTIONS</vt:lpstr>
      <vt:lpstr>PROPOSED SOLUTION</vt:lpstr>
      <vt:lpstr>REQUIREMENTS</vt:lpstr>
      <vt:lpstr>PowerPoint Presentation</vt:lpstr>
      <vt:lpstr>PowerPoint Presentation</vt:lpstr>
      <vt:lpstr>PowerPoint Presentation</vt:lpstr>
      <vt:lpstr>PowerPoint Presentation</vt:lpstr>
      <vt:lpstr>GANTT Chart</vt:lpstr>
      <vt:lpstr>TESTING &amp; EVALUATION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Water Level and Water Quality Monitoring System for Water Tanks</dc:title>
  <cp:lastModifiedBy>Kavindu</cp:lastModifiedBy>
  <cp:revision>18</cp:revision>
  <dcterms:modified xsi:type="dcterms:W3CDTF">2021-06-22T13:00:56Z</dcterms:modified>
</cp:coreProperties>
</file>